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13" r:id="rId2"/>
  </p:sldMasterIdLst>
  <p:notesMasterIdLst>
    <p:notesMasterId r:id="rId10"/>
  </p:notesMasterIdLst>
  <p:handoutMasterIdLst>
    <p:handoutMasterId r:id="rId11"/>
  </p:handoutMasterIdLst>
  <p:sldIdLst>
    <p:sldId id="316" r:id="rId3"/>
    <p:sldId id="313" r:id="rId4"/>
    <p:sldId id="315" r:id="rId5"/>
    <p:sldId id="317" r:id="rId6"/>
    <p:sldId id="318" r:id="rId7"/>
    <p:sldId id="319" r:id="rId8"/>
    <p:sldId id="31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2663" autoAdjust="0"/>
  </p:normalViewPr>
  <p:slideViewPr>
    <p:cSldViewPr>
      <p:cViewPr varScale="1">
        <p:scale>
          <a:sx n="85" d="100"/>
          <a:sy n="85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A47B3-01C8-4864-AD8F-8BC92E7F1DD2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1C270-0B2F-4FD0-80A0-2B79FAC15A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2586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F861F-D710-4A57-996F-7214EE18150A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E153E-7DAD-4D25-9AF4-7C979D895E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7144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051279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771830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319137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D343B-55ED-4E92-823C-0956FD8BE80E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712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66822-4EE2-4E20-973B-04B65357E958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365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686C0-05E8-40A1-ACD4-5AA0F0A3A13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047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8D50D-6331-4635-AC43-100911321CA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014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0" y="5873750"/>
            <a:ext cx="566738" cy="650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7BB6E-9C3C-46F4-8DB8-116A8EC4407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205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F4BCB-DF8C-4B4F-8B27-31C84A8622C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0791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lIns="104306" tIns="52153" rIns="104306" bIns="52153"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421C5-154C-4ACF-87A4-1C04911DD7A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366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B2772-BDA0-47FA-B35D-06C6B556C05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2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285568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CA655-B4DC-452C-BBCC-1168364A09F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6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301947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333999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863870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141474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86403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81861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2971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r>
              <a:rPr lang="ru-RU" smtClean="0"/>
              <a:t>© Федеральная налоговая служба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 spd="slow">
    <p:cover dir="rd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Din Text Cond Pro Medium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Din Text Cond Pro Medium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Din Text Cond Pro Medium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Din Text Cond Pro Medium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88950"/>
            <a:ext cx="73437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>
            <a:lvl1pPr defTabSz="914400">
              <a:defRPr sz="12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>
            <a:lvl1pPr algn="ctr" defTabSz="914400">
              <a:defRPr sz="12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324850" y="6042025"/>
            <a:ext cx="61912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>
            <a:lvl1pPr algn="ctr" defTabSz="914400">
              <a:lnSpc>
                <a:spcPts val="2100"/>
              </a:lnSpc>
              <a:defRPr sz="2400">
                <a:solidFill>
                  <a:schemeClr val="bg1"/>
                </a:solidFill>
                <a:latin typeface="Calibri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C1D580-13BD-4FE7-93EC-E569E735ACE6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27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</p:sldLayoutIdLst>
  <p:hf hdr="0" ftr="0" dt="0"/>
  <p:txStyles>
    <p:titleStyle>
      <a:lvl1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7200" algn="l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400" algn="l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600" algn="l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800" algn="l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Font typeface="+mj-lt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9088" indent="1381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5475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84288" algn="just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57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C205ED005C0DB663DFCBF067A2A48F5BDE5F01ED770DD951925A7D5ED3102E22FF97FC9EA02292Ah501H" TargetMode="External"/><Relationship Id="rId2" Type="http://schemas.openxmlformats.org/officeDocument/2006/relationships/hyperlink" Target="consultantplus://offline/ref=D432A8545377D7E1CB51E602F78378D8C8DB6062893F61399850C380347BBD534F68CFFA363E3039oFuA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3.xls"/><Relationship Id="rId3" Type="http://schemas.openxmlformats.org/officeDocument/2006/relationships/image" Target="../media/image6.jpeg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2.xls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Relationship Id="rId9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60" cy="576064"/>
          </a:xfrm>
        </p:spPr>
        <p:txBody>
          <a:bodyPr>
            <a:noAutofit/>
          </a:bodyPr>
          <a:lstStyle/>
          <a:p>
            <a:r>
              <a:rPr lang="ru-RU" sz="2000" dirty="0" smtClean="0"/>
              <a:t>Общедоступные критерии оценки </a:t>
            </a:r>
            <a:r>
              <a:rPr lang="ru-RU" sz="2000" dirty="0" smtClean="0"/>
              <a:t>рисков (Приказ </a:t>
            </a:r>
            <a:r>
              <a:rPr lang="ru-RU" sz="2000" dirty="0"/>
              <a:t>ФНС России от 30.05.2007 № ММ-3-06/333</a:t>
            </a:r>
            <a:r>
              <a:rPr lang="ru-RU" sz="2000" dirty="0" smtClean="0"/>
              <a:t>@ размещен в Консультант+, Гарант)</a:t>
            </a:r>
            <a:endParaRPr lang="ru-RU" sz="2000" dirty="0"/>
          </a:p>
        </p:txBody>
      </p:sp>
      <p:sp>
        <p:nvSpPr>
          <p:cNvPr id="8" name="Объект 4"/>
          <p:cNvSpPr>
            <a:spLocks noGrp="1"/>
          </p:cNvSpPr>
          <p:nvPr>
            <p:ph idx="1"/>
          </p:nvPr>
        </p:nvSpPr>
        <p:spPr>
          <a:xfrm>
            <a:off x="395536" y="1201838"/>
            <a:ext cx="7967879" cy="5377382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1. Налоговая нагрузка у </a:t>
            </a:r>
            <a:r>
              <a:rPr lang="ru-RU" sz="2400" dirty="0" smtClean="0"/>
              <a:t>налогоплательщика </a:t>
            </a:r>
            <a:r>
              <a:rPr lang="ru-RU" sz="2400" dirty="0"/>
              <a:t>ниже ее среднего </a:t>
            </a:r>
            <a:r>
              <a:rPr lang="ru-RU" sz="2400" dirty="0" smtClean="0"/>
              <a:t>уровня;</a:t>
            </a:r>
            <a:endParaRPr lang="ru-RU" sz="2400" dirty="0"/>
          </a:p>
          <a:p>
            <a:pPr algn="just"/>
            <a:r>
              <a:rPr lang="ru-RU" sz="2400" dirty="0" smtClean="0"/>
              <a:t>2. </a:t>
            </a:r>
            <a:r>
              <a:rPr lang="ru-RU" sz="2400" dirty="0"/>
              <a:t>Отражение </a:t>
            </a:r>
            <a:r>
              <a:rPr lang="ru-RU" sz="2400" dirty="0" smtClean="0"/>
              <a:t> убытков на протяжении нескольких налоговых периодов;</a:t>
            </a:r>
            <a:endParaRPr lang="ru-RU" sz="2400" dirty="0"/>
          </a:p>
          <a:p>
            <a:pPr algn="just"/>
            <a:r>
              <a:rPr lang="ru-RU" sz="2400" dirty="0" smtClean="0"/>
              <a:t>3. Отражение значительных сумм налоговых вычетов (доля вычетов по НДС </a:t>
            </a:r>
            <a:r>
              <a:rPr lang="en-US" sz="2400" dirty="0" smtClean="0"/>
              <a:t>&gt;</a:t>
            </a:r>
            <a:r>
              <a:rPr lang="ru-RU" sz="2400" dirty="0" smtClean="0"/>
              <a:t> </a:t>
            </a:r>
            <a:r>
              <a:rPr lang="en-US" sz="2400" dirty="0" smtClean="0"/>
              <a:t>89% </a:t>
            </a:r>
            <a:r>
              <a:rPr lang="ru-RU" sz="2400" dirty="0" smtClean="0"/>
              <a:t>за 12 мес.);</a:t>
            </a:r>
            <a:endParaRPr lang="ru-RU" sz="2400" dirty="0"/>
          </a:p>
          <a:p>
            <a:pPr algn="just"/>
            <a:r>
              <a:rPr lang="ru-RU" sz="2400" dirty="0" smtClean="0"/>
              <a:t>4. </a:t>
            </a:r>
            <a:r>
              <a:rPr lang="ru-RU" sz="2400" dirty="0"/>
              <a:t>Опережающий темп роста расходов над темпом роста доходов от реализации товаров (работ, услуг)</a:t>
            </a:r>
          </a:p>
          <a:p>
            <a:pPr algn="just"/>
            <a:r>
              <a:rPr lang="ru-RU" sz="2400" dirty="0" smtClean="0"/>
              <a:t>5. Среднемесячная зарплата ниже среднего по ВЭД + жалобы на зарплату «в конвертах»</a:t>
            </a:r>
          </a:p>
          <a:p>
            <a:pPr algn="just"/>
            <a:r>
              <a:rPr lang="ru-RU" sz="2400" dirty="0"/>
              <a:t>6. </a:t>
            </a:r>
            <a:r>
              <a:rPr lang="ru-RU" sz="2400" dirty="0" smtClean="0"/>
              <a:t>Неоднократное приближение </a:t>
            </a:r>
            <a:r>
              <a:rPr lang="ru-RU" sz="2400" dirty="0"/>
              <a:t>к предельному значению величин показателей, </a:t>
            </a:r>
            <a:r>
              <a:rPr lang="ru-RU" sz="2400" dirty="0" smtClean="0"/>
              <a:t>позволяющих </a:t>
            </a:r>
            <a:r>
              <a:rPr lang="ru-RU" sz="2400" dirty="0"/>
              <a:t>применять специальные налоговые режимы</a:t>
            </a:r>
          </a:p>
        </p:txBody>
      </p:sp>
      <p:sp>
        <p:nvSpPr>
          <p:cNvPr id="10" name="Номер слайда 67"/>
          <p:cNvSpPr txBox="1">
            <a:spLocks/>
          </p:cNvSpPr>
          <p:nvPr/>
        </p:nvSpPr>
        <p:spPr>
          <a:xfrm>
            <a:off x="8388424" y="6165304"/>
            <a:ext cx="298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40211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60" cy="576064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Общедоступные критерии оценки рисков</a:t>
            </a:r>
            <a:endParaRPr lang="ru-RU" sz="3200" dirty="0"/>
          </a:p>
        </p:txBody>
      </p:sp>
      <p:sp>
        <p:nvSpPr>
          <p:cNvPr id="8" name="Объект 4"/>
          <p:cNvSpPr>
            <a:spLocks noGrp="1"/>
          </p:cNvSpPr>
          <p:nvPr>
            <p:ph idx="1"/>
          </p:nvPr>
        </p:nvSpPr>
        <p:spPr>
          <a:xfrm>
            <a:off x="386987" y="996357"/>
            <a:ext cx="7929429" cy="5534071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7</a:t>
            </a:r>
            <a:r>
              <a:rPr lang="ru-RU" sz="1800" dirty="0"/>
              <a:t>. Отражение индивидуальным предпринимателем суммы расхода, максимально приближенной к сумме его дохода, полученного за календарный год.</a:t>
            </a:r>
          </a:p>
          <a:p>
            <a:pPr algn="just"/>
            <a:r>
              <a:rPr lang="ru-RU" sz="1800" dirty="0"/>
              <a:t>8. Построение ФХД на основе заключения договоров с контрагентами-перекупщиками или посредниками ("цепочки контрагентов") без наличия разумных экономических или иных причин (деловой цели)</a:t>
            </a:r>
          </a:p>
          <a:p>
            <a:pPr algn="just"/>
            <a:r>
              <a:rPr lang="ru-RU" sz="1800" dirty="0"/>
              <a:t>9. Непредставление налогоплательщиком пояснений на уведомление налогового органа о выявлении несоответствия показателей деятельности, и (или) непредставление налоговому органу запрашиваемых документов;</a:t>
            </a:r>
          </a:p>
          <a:p>
            <a:pPr algn="just"/>
            <a:r>
              <a:rPr lang="ru-RU" sz="1800" dirty="0"/>
              <a:t>10. Неоднократное снятие с учета и постановка на учет в налоговых органах налогоплательщика в связи с изменением места нахождения;</a:t>
            </a:r>
          </a:p>
          <a:p>
            <a:pPr algn="just"/>
            <a:r>
              <a:rPr lang="ru-RU" sz="1800" dirty="0"/>
              <a:t>11. Значительное отклонение уровня рентабельности по данным бухгалтерского учета от уровня рентабельности для данной сферы деятельности по данным статистики</a:t>
            </a:r>
          </a:p>
          <a:p>
            <a:pPr algn="just"/>
            <a:r>
              <a:rPr lang="ru-RU" sz="1800" dirty="0"/>
              <a:t> 12. Ведение финансово-хозяйственной деятельности с высоким налоговым риском</a:t>
            </a:r>
          </a:p>
          <a:p>
            <a:pPr algn="just"/>
            <a:endParaRPr lang="ru-RU" sz="1800" dirty="0"/>
          </a:p>
        </p:txBody>
      </p:sp>
      <p:sp>
        <p:nvSpPr>
          <p:cNvPr id="10" name="Номер слайда 67"/>
          <p:cNvSpPr txBox="1">
            <a:spLocks/>
          </p:cNvSpPr>
          <p:nvPr/>
        </p:nvSpPr>
        <p:spPr>
          <a:xfrm>
            <a:off x="8388424" y="6165304"/>
            <a:ext cx="298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553747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60" cy="576064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Данные для сравнения</a:t>
            </a:r>
            <a:endParaRPr lang="ru-RU" sz="3200" dirty="0"/>
          </a:p>
        </p:txBody>
      </p:sp>
      <p:sp>
        <p:nvSpPr>
          <p:cNvPr id="10" name="Номер слайда 67"/>
          <p:cNvSpPr txBox="1">
            <a:spLocks/>
          </p:cNvSpPr>
          <p:nvPr/>
        </p:nvSpPr>
        <p:spPr>
          <a:xfrm>
            <a:off x="8388424" y="6165304"/>
            <a:ext cx="298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908720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2"/>
                </a:solidFill>
                <a:latin typeface="Times New Roman"/>
              </a:rPr>
              <a:t>Приказ ФНС России от </a:t>
            </a:r>
            <a:r>
              <a:rPr lang="ru-RU" b="1" u="sng" dirty="0">
                <a:solidFill>
                  <a:schemeClr val="tx2"/>
                </a:solidFill>
                <a:latin typeface="Times New Roman"/>
              </a:rPr>
              <a:t>30.05.2007 </a:t>
            </a:r>
            <a:r>
              <a:rPr lang="ru-RU" b="1" u="sng" dirty="0" smtClean="0">
                <a:solidFill>
                  <a:schemeClr val="tx2"/>
                </a:solidFill>
                <a:latin typeface="Times New Roman"/>
              </a:rPr>
              <a:t>№ </a:t>
            </a:r>
            <a:r>
              <a:rPr lang="ru-RU" b="1" u="sng" dirty="0">
                <a:solidFill>
                  <a:schemeClr val="tx2"/>
                </a:solidFill>
                <a:latin typeface="Times New Roman"/>
              </a:rPr>
              <a:t>ММ-3-06/333</a:t>
            </a:r>
            <a:r>
              <a:rPr lang="ru-RU" b="1" u="sng" dirty="0" smtClean="0">
                <a:solidFill>
                  <a:schemeClr val="tx2"/>
                </a:solidFill>
                <a:latin typeface="Times New Roman"/>
              </a:rPr>
              <a:t>@ </a:t>
            </a:r>
            <a:r>
              <a:rPr lang="ru-RU" b="1" dirty="0" smtClean="0">
                <a:solidFill>
                  <a:schemeClr val="tx2"/>
                </a:solidFill>
                <a:latin typeface="Times New Roman"/>
              </a:rPr>
              <a:t>(</a:t>
            </a:r>
            <a:r>
              <a:rPr lang="ru-RU" b="1" dirty="0">
                <a:solidFill>
                  <a:schemeClr val="tx2"/>
                </a:solidFill>
                <a:latin typeface="Times New Roman"/>
              </a:rPr>
              <a:t>ред. от 10.05.2012)</a:t>
            </a:r>
          </a:p>
          <a:p>
            <a:pPr algn="just"/>
            <a:r>
              <a:rPr lang="ru-RU" b="1" dirty="0">
                <a:solidFill>
                  <a:schemeClr val="tx2"/>
                </a:solidFill>
                <a:latin typeface="Times New Roman"/>
              </a:rPr>
              <a:t>"Об утверждении Концепции системы планирования выездных налоговых проверок"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4315" y="2060848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2"/>
                </a:solidFill>
                <a:latin typeface="Times New Roman"/>
              </a:rPr>
              <a:t>Расчет налоговой нагрузки</a:t>
            </a:r>
            <a:r>
              <a:rPr lang="ru-RU" dirty="0">
                <a:solidFill>
                  <a:schemeClr val="tx2"/>
                </a:solidFill>
                <a:latin typeface="Times New Roman"/>
              </a:rPr>
              <a:t>, начиная с 2006 года, по основным видам экономической деятельности приведен </a:t>
            </a:r>
            <a:r>
              <a:rPr lang="ru-RU" b="1" dirty="0" smtClean="0">
                <a:solidFill>
                  <a:schemeClr val="tx2"/>
                </a:solidFill>
                <a:latin typeface="Times New Roman"/>
              </a:rPr>
              <a:t>в приложении № 3 </a:t>
            </a:r>
            <a:r>
              <a:rPr lang="ru-RU" dirty="0" smtClean="0">
                <a:solidFill>
                  <a:schemeClr val="tx2"/>
                </a:solidFill>
                <a:latin typeface="Times New Roman"/>
              </a:rPr>
              <a:t>к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Приказу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ФНС России от 30.05.2007 № ММ-3-06/333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@</a:t>
            </a:r>
            <a:endParaRPr lang="ru-RU" dirty="0">
              <a:solidFill>
                <a:schemeClr val="tx2"/>
              </a:solidFill>
              <a:latin typeface="Times New Roman"/>
              <a:hlinkClick r:id="rId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5715" y="3140968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2"/>
                </a:solidFill>
                <a:latin typeface="Times New Roman"/>
              </a:rPr>
              <a:t>Информацию о статистических показателях </a:t>
            </a:r>
            <a:r>
              <a:rPr lang="ru-RU" b="1" dirty="0">
                <a:solidFill>
                  <a:schemeClr val="tx2"/>
                </a:solidFill>
                <a:latin typeface="Times New Roman"/>
              </a:rPr>
              <a:t>среднего уровня заработной платы по виду экономической деятельности </a:t>
            </a:r>
            <a:r>
              <a:rPr lang="ru-RU" dirty="0" smtClean="0">
                <a:solidFill>
                  <a:schemeClr val="tx2"/>
                </a:solidFill>
                <a:latin typeface="Times New Roman"/>
              </a:rPr>
              <a:t>можно </a:t>
            </a:r>
            <a:r>
              <a:rPr lang="ru-RU" dirty="0">
                <a:solidFill>
                  <a:schemeClr val="tx2"/>
                </a:solidFill>
                <a:latin typeface="Times New Roman"/>
              </a:rPr>
              <a:t>получить из следующих источников:</a:t>
            </a:r>
          </a:p>
          <a:p>
            <a:pPr algn="just"/>
            <a:r>
              <a:rPr lang="ru-RU" dirty="0">
                <a:solidFill>
                  <a:schemeClr val="tx2"/>
                </a:solidFill>
                <a:latin typeface="Times New Roman"/>
              </a:rPr>
              <a:t>1) </a:t>
            </a:r>
            <a:r>
              <a:rPr lang="ru-RU" dirty="0" smtClean="0">
                <a:solidFill>
                  <a:schemeClr val="tx2"/>
                </a:solidFill>
                <a:latin typeface="Times New Roman"/>
              </a:rPr>
              <a:t>По запросу или на официальном Интернет-сайте </a:t>
            </a:r>
            <a:r>
              <a:rPr lang="ru-RU" dirty="0">
                <a:solidFill>
                  <a:schemeClr val="tx2"/>
                </a:solidFill>
                <a:latin typeface="Times New Roman"/>
              </a:rPr>
              <a:t>территориальных органов Федеральной службы государственной статистики (Росстат).</a:t>
            </a:r>
          </a:p>
          <a:p>
            <a:pPr algn="just"/>
            <a:r>
              <a:rPr lang="ru-RU" b="1" dirty="0" smtClean="0">
                <a:solidFill>
                  <a:schemeClr val="tx2"/>
                </a:solidFill>
                <a:latin typeface="Times New Roman"/>
              </a:rPr>
              <a:t>www.gks.ru</a:t>
            </a:r>
            <a:r>
              <a:rPr lang="en-US" dirty="0" smtClean="0">
                <a:solidFill>
                  <a:schemeClr val="tx2"/>
                </a:solidFill>
                <a:latin typeface="Times New Roman"/>
              </a:rPr>
              <a:t>, </a:t>
            </a:r>
            <a:r>
              <a:rPr lang="en-US" b="1" dirty="0" smtClean="0">
                <a:solidFill>
                  <a:schemeClr val="tx2"/>
                </a:solidFill>
                <a:latin typeface="Times New Roman"/>
              </a:rPr>
              <a:t>www.novgorodstat.gks.ru</a:t>
            </a:r>
            <a:endParaRPr lang="ru-RU" b="1" dirty="0">
              <a:solidFill>
                <a:schemeClr val="tx2"/>
              </a:solidFill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5715" y="5225628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2"/>
                </a:solidFill>
                <a:latin typeface="Times New Roman"/>
              </a:rPr>
              <a:t>Расчет рентабельности продаж и активов</a:t>
            </a:r>
            <a:r>
              <a:rPr lang="ru-RU" dirty="0">
                <a:solidFill>
                  <a:schemeClr val="tx2"/>
                </a:solidFill>
                <a:latin typeface="Times New Roman"/>
              </a:rPr>
              <a:t>, начиная с 2006 года, по основным видам экономической деятельности приведен </a:t>
            </a:r>
            <a:r>
              <a:rPr lang="ru-RU" b="1" dirty="0" smtClean="0">
                <a:solidFill>
                  <a:schemeClr val="tx2"/>
                </a:solidFill>
                <a:latin typeface="Times New Roman"/>
              </a:rPr>
              <a:t>в приложении №4 </a:t>
            </a:r>
            <a:r>
              <a:rPr lang="ru-RU" dirty="0" smtClean="0">
                <a:solidFill>
                  <a:schemeClr val="tx2"/>
                </a:solidFill>
                <a:latin typeface="Times New Roman"/>
              </a:rPr>
              <a:t>к </a:t>
            </a:r>
            <a:r>
              <a:rPr lang="ru-RU" dirty="0">
                <a:solidFill>
                  <a:schemeClr val="tx2"/>
                </a:solidFill>
                <a:latin typeface="Times New Roman"/>
              </a:rPr>
              <a:t>Приказу ФНС России от 30.05.2007 N ММ-3-06/333</a:t>
            </a:r>
            <a:r>
              <a:rPr lang="ru-RU" dirty="0" smtClean="0">
                <a:solidFill>
                  <a:schemeClr val="tx2"/>
                </a:solidFill>
                <a:latin typeface="Times New Roman"/>
              </a:rPr>
              <a:t>@.</a:t>
            </a:r>
            <a:endParaRPr lang="ru-RU" dirty="0">
              <a:solidFill>
                <a:schemeClr val="tx2"/>
              </a:solidFill>
              <a:latin typeface="Times New Roman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201440788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60" cy="864096"/>
          </a:xfrm>
        </p:spPr>
        <p:txBody>
          <a:bodyPr>
            <a:noAutofit/>
          </a:bodyPr>
          <a:lstStyle/>
          <a:p>
            <a:r>
              <a:rPr lang="ru-RU" sz="2800" dirty="0" smtClean="0"/>
              <a:t>Среднемесячная зарплата по ВЭД </a:t>
            </a:r>
            <a:br>
              <a:rPr lang="ru-RU" sz="2800" dirty="0" smtClean="0"/>
            </a:br>
            <a:r>
              <a:rPr lang="ru-RU" sz="2800" dirty="0" smtClean="0"/>
              <a:t>в Новгородской области в 2017 году</a:t>
            </a:r>
            <a:endParaRPr lang="ru-RU" sz="2800" dirty="0"/>
          </a:p>
        </p:txBody>
      </p:sp>
      <p:sp>
        <p:nvSpPr>
          <p:cNvPr id="10" name="Номер слайда 67"/>
          <p:cNvSpPr txBox="1">
            <a:spLocks/>
          </p:cNvSpPr>
          <p:nvPr/>
        </p:nvSpPr>
        <p:spPr>
          <a:xfrm>
            <a:off x="8388424" y="6165304"/>
            <a:ext cx="298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602381"/>
              </p:ext>
            </p:extLst>
          </p:nvPr>
        </p:nvGraphicFramePr>
        <p:xfrm>
          <a:off x="374676" y="1230736"/>
          <a:ext cx="7992889" cy="51354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8692"/>
                <a:gridCol w="1261399"/>
                <a:gridCol w="1261399"/>
                <a:gridCol w="1261399"/>
              </a:tblGrid>
              <a:tr h="421607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Среднемесячная номинальная 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начисленная заработная плата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4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всего 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по </a:t>
                      </a:r>
                      <a:r>
                        <a:rPr lang="ru-RU" sz="1200" dirty="0" smtClean="0">
                          <a:effectLst/>
                        </a:rPr>
                        <a:t>области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по малым </a:t>
                      </a:r>
                      <a:r>
                        <a:rPr lang="ru-RU" sz="1200" dirty="0" smtClean="0">
                          <a:effectLst/>
                        </a:rPr>
                        <a:t>предприятиям</a:t>
                      </a: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(930)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по </a:t>
                      </a:r>
                      <a:r>
                        <a:rPr lang="ru-RU" sz="1200" dirty="0" smtClean="0">
                          <a:effectLst/>
                        </a:rPr>
                        <a:t>микро-предприятиям</a:t>
                      </a: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(17353)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55">
                <a:tc>
                  <a:txBody>
                    <a:bodyPr/>
                    <a:lstStyle/>
                    <a:p>
                      <a:pPr marL="7175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</a:rPr>
                        <a:t>сельское, лесное хозяйство</a:t>
                      </a:r>
                      <a:r>
                        <a:rPr lang="ru-RU" sz="1200" dirty="0">
                          <a:effectLst/>
                        </a:rPr>
                        <a:t>, охота, </a:t>
                      </a:r>
                      <a:r>
                        <a:rPr lang="ru-RU" sz="1200" dirty="0" smtClean="0">
                          <a:effectLst/>
                        </a:rPr>
                        <a:t>рыболовство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19 447.6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20 673.9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17 231.6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78">
                <a:tc>
                  <a:txBody>
                    <a:bodyPr/>
                    <a:lstStyle/>
                    <a:p>
                      <a:pPr marL="7175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</a:rPr>
                        <a:t>добыча полезных ископаемых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25 330.0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16 616.8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31 087.3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78">
                <a:tc>
                  <a:txBody>
                    <a:bodyPr/>
                    <a:lstStyle/>
                    <a:p>
                      <a:pPr marL="7175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</a:rPr>
                        <a:t>обрабатывающие производства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33 856.6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23 378.9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22 170.9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78">
                <a:tc>
                  <a:txBody>
                    <a:bodyPr/>
                    <a:lstStyle/>
                    <a:p>
                      <a:pPr marL="21590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effectLst/>
                        </a:rPr>
                        <a:t>из них: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78">
                <a:tc>
                  <a:txBody>
                    <a:bodyPr/>
                    <a:lstStyle/>
                    <a:p>
                      <a:pPr marL="14414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effectLst/>
                        </a:rPr>
                        <a:t>производство пищевых продуктов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25 659.6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21 628.7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17 989.0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78">
                <a:tc>
                  <a:txBody>
                    <a:bodyPr/>
                    <a:lstStyle/>
                    <a:p>
                      <a:pPr marL="14414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effectLst/>
                        </a:rPr>
                        <a:t>обработка древесины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33 234.6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17 815.1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14 139.0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55">
                <a:tc>
                  <a:txBody>
                    <a:bodyPr/>
                    <a:lstStyle/>
                    <a:p>
                      <a:pPr marL="14414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effectLst/>
                        </a:rPr>
                        <a:t>производство прочей неметаллической минеральной продукции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32 971.0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22 109.5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17 966.6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55">
                <a:tc>
                  <a:txBody>
                    <a:bodyPr/>
                    <a:lstStyle/>
                    <a:p>
                      <a:pPr marL="14414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effectLst/>
                        </a:rPr>
                        <a:t>производство готовых металлических изделий, кроме машин и оборудования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26 092.5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24 139.5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24 997.8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55">
                <a:tc>
                  <a:txBody>
                    <a:bodyPr/>
                    <a:lstStyle/>
                    <a:p>
                      <a:pPr marL="14414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effectLst/>
                        </a:rPr>
                        <a:t>производство машин и оборудования, </a:t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не включенных в другие группировки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41 963.0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30 414.2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45 884.6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78">
                <a:tc>
                  <a:txBody>
                    <a:bodyPr/>
                    <a:lstStyle/>
                    <a:p>
                      <a:pPr marL="14414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effectLst/>
                        </a:rPr>
                        <a:t>производство мебели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24 081.2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21 337.2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16 436.2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78">
                <a:tc>
                  <a:txBody>
                    <a:bodyPr/>
                    <a:lstStyle/>
                    <a:p>
                      <a:pPr marL="14414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>
                          <a:effectLst/>
                        </a:rPr>
                        <a:t>ремонт и монтаж машин и оборудования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51 493.5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32 044.5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20 570.7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78">
                <a:tc>
                  <a:txBody>
                    <a:bodyPr/>
                    <a:lstStyle/>
                    <a:p>
                      <a:pPr marL="7175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</a:rPr>
                        <a:t>строительство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25 882.2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29 815.5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20 349.4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809">
                <a:tc>
                  <a:txBody>
                    <a:bodyPr/>
                    <a:lstStyle/>
                    <a:p>
                      <a:pPr marL="7175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</a:rPr>
                        <a:t>торговля</a:t>
                      </a:r>
                      <a:r>
                        <a:rPr lang="ru-RU" sz="1200" dirty="0">
                          <a:effectLst/>
                        </a:rPr>
                        <a:t> оптовая и розничная; ремонт автотранспортных средств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23 293.0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24 447.6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18 555.6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7175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effectLst/>
                        </a:rPr>
                        <a:t>деятельность </a:t>
                      </a:r>
                      <a:r>
                        <a:rPr lang="ru-RU" sz="1200" b="1" dirty="0">
                          <a:effectLst/>
                        </a:rPr>
                        <a:t>гостиниц</a:t>
                      </a:r>
                      <a:r>
                        <a:rPr lang="ru-RU" sz="1200" dirty="0">
                          <a:effectLst/>
                        </a:rPr>
                        <a:t> и </a:t>
                      </a:r>
                      <a:r>
                        <a:rPr lang="ru-RU" sz="1200" b="1" dirty="0" smtClean="0">
                          <a:effectLst/>
                        </a:rPr>
                        <a:t>общепит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19 320.1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17 923.3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13 663.0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605">
                <a:tc>
                  <a:txBody>
                    <a:bodyPr/>
                    <a:lstStyle/>
                    <a:p>
                      <a:pPr marL="7175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dirty="0">
                          <a:effectLst/>
                        </a:rPr>
                        <a:t>деятельность по операциям с недвижимым имуществом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22 581.9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21 249.7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31 910.2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526" marR="155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512399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40960" cy="864096"/>
          </a:xfrm>
          <a:solidFill>
            <a:schemeClr val="bg2"/>
          </a:solidFill>
        </p:spPr>
        <p:txBody>
          <a:bodyPr anchor="t" anchorCtr="0">
            <a:noAutofit/>
          </a:bodyPr>
          <a:lstStyle/>
          <a:p>
            <a:r>
              <a:rPr lang="ru-RU" sz="2000" dirty="0" smtClean="0"/>
              <a:t>Налоговая нагрузка по видам экономической деятельности </a:t>
            </a:r>
            <a:r>
              <a:rPr lang="ru-RU" sz="2000" dirty="0" smtClean="0"/>
              <a:t>в 2017 </a:t>
            </a:r>
            <a:r>
              <a:rPr lang="ru-RU" sz="2000" dirty="0" smtClean="0"/>
              <a:t>году</a:t>
            </a:r>
            <a:br>
              <a:rPr lang="ru-RU" sz="2000" dirty="0" smtClean="0"/>
            </a:br>
            <a:r>
              <a:rPr lang="ru-RU" sz="2000" dirty="0" smtClean="0"/>
              <a:t>(уплачено налогов/оборот </a:t>
            </a:r>
            <a:r>
              <a:rPr lang="ru-RU" sz="2000" dirty="0"/>
              <a:t>организаций по данным </a:t>
            </a:r>
            <a:r>
              <a:rPr lang="ru-RU" sz="2000" dirty="0" smtClean="0"/>
              <a:t>Росстата*100%)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10" name="Номер слайда 67"/>
          <p:cNvSpPr txBox="1">
            <a:spLocks/>
          </p:cNvSpPr>
          <p:nvPr/>
        </p:nvSpPr>
        <p:spPr>
          <a:xfrm>
            <a:off x="8388424" y="6165304"/>
            <a:ext cx="298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770047"/>
              </p:ext>
            </p:extLst>
          </p:nvPr>
        </p:nvGraphicFramePr>
        <p:xfrm>
          <a:off x="395536" y="1281083"/>
          <a:ext cx="7992888" cy="5258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12957"/>
                <a:gridCol w="1479931"/>
              </a:tblGrid>
              <a:tr h="839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Вид экономической деятельности (согласно ОКВЭД-2)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0744" marR="30744" marT="50579" marB="50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</a:rPr>
                        <a:t>Налоговая нагрузка, %</a:t>
                      </a:r>
                      <a:endParaRPr lang="ru-RU" sz="1400" b="1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0744" marR="30744" marT="50579" marB="50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Сельское, лесное хозяйство, охота, рыболовство, рыбоводство - всего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0744" marR="30744" marT="50579" marB="50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4,3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0744" marR="30744" marT="50579" marB="50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297"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растениеводство и </a:t>
                      </a:r>
                      <a:r>
                        <a:rPr lang="ru-RU" sz="1400" b="1" dirty="0" smtClean="0">
                          <a:effectLst/>
                        </a:rPr>
                        <a:t>животноводство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0744" marR="30744" marT="50579" marB="50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3,5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0744" marR="30744" marT="50579" marB="50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297"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лесоводство и лесозаготовки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0744" marR="30744" marT="50579" marB="50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7,5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0744" marR="30744" marT="50579" marB="50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Обрабатывающие производства - всего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0744" marR="30744" marT="50579" marB="50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8,2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0744" marR="30744" marT="50579" marB="50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799"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обработка древесины и производство изделий из дерева и пробки, кроме мебели, производство изделий из соломки и материалов для плетения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0744" marR="30744" marT="50579" marB="50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2,0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0744" marR="30744" marT="50579" marB="50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297"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производство прочих транспортных средств и оборудования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0744" marR="30744" marT="50579" marB="50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4,7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0744" marR="30744" marT="50579" marB="50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Строительство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0744" marR="30744" marT="50579" marB="50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10,2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0744" marR="30744" marT="50579" marB="50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Торговля оптовая и розничная; ремонт автотранспортных средств и мотоциклов - всего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0744" marR="30744" marT="50579" marB="50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3,2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0744" marR="30744" marT="50579" marB="50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Деятельность гостиниц и предприятий общественного питания - всего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0744" marR="30744" marT="50579" marB="50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9,5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0744" marR="30744" marT="50579" marB="50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Деятельность по операциям с недвижимым имуществом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0744" marR="30744" marT="50579" marB="50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21,3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0744" marR="30744" marT="50579" marB="505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658217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412750" y="333375"/>
            <a:ext cx="85693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smtClean="0">
                <a:solidFill>
                  <a:srgbClr val="0000FF"/>
                </a:solidFill>
                <a:latin typeface="PF DinText Pro Extra Black"/>
              </a:rPr>
              <a:t>Типовой способ организации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smtClean="0">
                <a:solidFill>
                  <a:srgbClr val="0000FF"/>
                </a:solidFill>
                <a:latin typeface="PF DinText Pro Extra Black"/>
              </a:rPr>
              <a:t>ФХД с целью уклонения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smtClean="0">
                <a:solidFill>
                  <a:srgbClr val="0000FF"/>
                </a:solidFill>
                <a:latin typeface="PF DinText Pro Extra Black"/>
              </a:rPr>
              <a:t>от уплаты налогов при реализации товаров.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33363" y="1762125"/>
            <a:ext cx="1800225" cy="14430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>
                <a:solidFill>
                  <a:prstClr val="white"/>
                </a:solidFill>
              </a:rPr>
              <a:t>Производитель сырья</a:t>
            </a:r>
          </a:p>
          <a:p>
            <a:pPr algn="ctr" defTabSz="104298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>
                <a:solidFill>
                  <a:prstClr val="white"/>
                </a:solidFill>
              </a:rPr>
              <a:t> (затраты на производство 1 един. 95 руб.)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92163" y="4149080"/>
            <a:ext cx="5364162" cy="17997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>
                <a:solidFill>
                  <a:prstClr val="white"/>
                </a:solidFill>
              </a:rPr>
              <a:t>При такой </a:t>
            </a:r>
            <a:r>
              <a:rPr lang="ru-RU" dirty="0">
                <a:solidFill>
                  <a:prstClr val="white"/>
                </a:solidFill>
              </a:rPr>
              <a:t>схеме прибыль от продажи </a:t>
            </a:r>
            <a:r>
              <a:rPr lang="ru-RU" dirty="0" smtClean="0">
                <a:solidFill>
                  <a:prstClr val="white"/>
                </a:solidFill>
              </a:rPr>
              <a:t>единицы товара </a:t>
            </a:r>
            <a:r>
              <a:rPr lang="ru-RU" u="sng" dirty="0" smtClean="0">
                <a:solidFill>
                  <a:prstClr val="white"/>
                </a:solidFill>
              </a:rPr>
              <a:t>каждого из реальных производителей составит 5 руб., </a:t>
            </a:r>
            <a:r>
              <a:rPr lang="ru-RU" dirty="0" smtClean="0">
                <a:solidFill>
                  <a:prstClr val="white"/>
                </a:solidFill>
              </a:rPr>
              <a:t>на фиктивные звенья перенесена прибыль </a:t>
            </a:r>
            <a:r>
              <a:rPr lang="ru-RU" b="1" dirty="0" smtClean="0">
                <a:solidFill>
                  <a:schemeClr val="bg1"/>
                </a:solidFill>
              </a:rPr>
              <a:t>в размере 20 руб.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01913" y="1766887"/>
            <a:ext cx="1493837" cy="14382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solidFill>
                  <a:prstClr val="white"/>
                </a:solidFill>
              </a:rPr>
              <a:t>Посредник (100 </a:t>
            </a:r>
            <a:r>
              <a:rPr lang="ru-RU" b="1" dirty="0">
                <a:solidFill>
                  <a:prstClr val="white"/>
                </a:solidFill>
              </a:rPr>
              <a:t>руб.)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2033588" y="2051050"/>
            <a:ext cx="738187" cy="44132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white"/>
                </a:solidFill>
              </a:rPr>
              <a:t>100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27575" y="1766888"/>
            <a:ext cx="1428750" cy="14382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white"/>
                </a:solidFill>
              </a:rPr>
              <a:t>Посредник (118 </a:t>
            </a:r>
            <a:r>
              <a:rPr lang="ru-RU" b="1" dirty="0" err="1">
                <a:solidFill>
                  <a:prstClr val="white"/>
                </a:solidFill>
              </a:rPr>
              <a:t>руб</a:t>
            </a:r>
            <a:r>
              <a:rPr lang="ru-RU" b="1" dirty="0">
                <a:solidFill>
                  <a:prstClr val="white"/>
                </a:solidFill>
              </a:rPr>
              <a:t>).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4102100" y="2051050"/>
            <a:ext cx="830263" cy="44132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white"/>
                </a:solidFill>
              </a:rPr>
              <a:t>118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18536" y="1762124"/>
            <a:ext cx="2015902" cy="123482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>
                <a:solidFill>
                  <a:prstClr val="white"/>
                </a:solidFill>
              </a:rPr>
              <a:t>Производитель товара (120 </a:t>
            </a:r>
            <a:r>
              <a:rPr lang="ru-RU" dirty="0">
                <a:solidFill>
                  <a:prstClr val="white"/>
                </a:solidFill>
              </a:rPr>
              <a:t>руб.)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6156325" y="2051050"/>
            <a:ext cx="719138" cy="44132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white"/>
                </a:solidFill>
              </a:rPr>
              <a:t>120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558834" y="3779837"/>
            <a:ext cx="2303463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white"/>
                </a:solidFill>
              </a:rPr>
              <a:t>розница (125 руб.)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7127176" y="3136342"/>
            <a:ext cx="217487" cy="57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7798953" y="3130071"/>
            <a:ext cx="215900" cy="57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8459363" y="3140968"/>
            <a:ext cx="215900" cy="57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33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А4 серый-2 угл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212725" y="404813"/>
            <a:ext cx="8569325" cy="76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>
            <a:spAutoFit/>
          </a:bodyPr>
          <a:lstStyle>
            <a:lvl1pPr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2200" b="1" dirty="0">
                <a:latin typeface="PF Din Text Cond Pro Medium"/>
              </a:rPr>
              <a:t>Статистика </a:t>
            </a:r>
            <a:r>
              <a:rPr lang="ru-RU" sz="2200" b="1" dirty="0" smtClean="0">
                <a:latin typeface="PF Din Text Cond Pro Medium"/>
              </a:rPr>
              <a:t>выездных налоговых проверок с начала применения </a:t>
            </a:r>
            <a:r>
              <a:rPr lang="ru-RU" sz="2200" b="1" dirty="0" smtClean="0">
                <a:latin typeface="PF Din Text Cond Pro Medium"/>
              </a:rPr>
              <a:t>Концепции</a:t>
            </a:r>
            <a:endParaRPr lang="ru-RU" sz="2200" b="1" dirty="0">
              <a:latin typeface="PF Din Text Cond Pro Medium"/>
            </a:endParaRPr>
          </a:p>
        </p:txBody>
      </p:sp>
      <p:graphicFrame>
        <p:nvGraphicFramePr>
          <p:cNvPr id="13317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3135553"/>
              </p:ext>
            </p:extLst>
          </p:nvPr>
        </p:nvGraphicFramePr>
        <p:xfrm>
          <a:off x="212725" y="1341438"/>
          <a:ext cx="4075113" cy="484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Лист" r:id="rId4" imgW="4286385" imgH="4705440" progId="Excel.Sheet.8">
                  <p:embed/>
                </p:oleObj>
              </mc:Choice>
              <mc:Fallback>
                <p:oleObj name="Лист" r:id="rId4" imgW="4286385" imgH="470544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1341438"/>
                        <a:ext cx="4075113" cy="48466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4003694"/>
              </p:ext>
            </p:extLst>
          </p:nvPr>
        </p:nvGraphicFramePr>
        <p:xfrm>
          <a:off x="4265886" y="1340768"/>
          <a:ext cx="4481513" cy="226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Лист" r:id="rId6" imgW="4486343" imgH="2266860" progId="Excel.Sheet.8">
                  <p:embed/>
                </p:oleObj>
              </mc:Choice>
              <mc:Fallback>
                <p:oleObj name="Лист" r:id="rId6" imgW="4486343" imgH="226686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5886" y="1340768"/>
                        <a:ext cx="4481513" cy="226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198126"/>
              </p:ext>
            </p:extLst>
          </p:nvPr>
        </p:nvGraphicFramePr>
        <p:xfrm>
          <a:off x="4305300" y="3725863"/>
          <a:ext cx="4486275" cy="282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Лист" r:id="rId8" imgW="4486343" imgH="2828925" progId="Excel.Sheet.8">
                  <p:embed/>
                </p:oleObj>
              </mc:Choice>
              <mc:Fallback>
                <p:oleObj name="Лист" r:id="rId8" imgW="4486343" imgH="282892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5300" y="3725863"/>
                        <a:ext cx="4486275" cy="282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36578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FNS">
      <a:dk1>
        <a:srgbClr val="005EA4"/>
      </a:dk1>
      <a:lt1>
        <a:srgbClr val="FFFFFF"/>
      </a:lt1>
      <a:dk2>
        <a:srgbClr val="000000"/>
      </a:dk2>
      <a:lt2>
        <a:srgbClr val="D8D8D8"/>
      </a:lt2>
      <a:accent1>
        <a:srgbClr val="0070C0"/>
      </a:accent1>
      <a:accent2>
        <a:srgbClr val="C00000"/>
      </a:accent2>
      <a:accent3>
        <a:srgbClr val="00B0F0"/>
      </a:accent3>
      <a:accent4>
        <a:srgbClr val="31859B"/>
      </a:accent4>
      <a:accent5>
        <a:srgbClr val="B7DDE8"/>
      </a:accent5>
      <a:accent6>
        <a:srgbClr val="E36C09"/>
      </a:accent6>
      <a:hlink>
        <a:srgbClr val="0070C0"/>
      </a:hlink>
      <a:folHlink>
        <a:srgbClr val="800080"/>
      </a:folHlink>
    </a:clrScheme>
    <a:fontScheme name="FNS">
      <a:majorFont>
        <a:latin typeface="PF Din Text Cond Pro Medium"/>
        <a:ea typeface=""/>
        <a:cs typeface=""/>
      </a:majorFont>
      <a:minorFont>
        <a:latin typeface="PF Din Text Cond Pro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pt000000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2641</TotalTime>
  <Words>718</Words>
  <Application>Microsoft Office PowerPoint</Application>
  <PresentationFormat>Экран (4:3)</PresentationFormat>
  <Paragraphs>127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Тема1</vt:lpstr>
      <vt:lpstr>Ppt0000006</vt:lpstr>
      <vt:lpstr>Microsoft Excel 97-2003 Worksheet</vt:lpstr>
      <vt:lpstr>Лист</vt:lpstr>
      <vt:lpstr>Общедоступные критерии оценки рисков (Приказ ФНС России от 30.05.2007 № ММ-3-06/333@ размещен в Консультант+, Гарант)</vt:lpstr>
      <vt:lpstr>Общедоступные критерии оценки рисков</vt:lpstr>
      <vt:lpstr>Данные для сравнения</vt:lpstr>
      <vt:lpstr>Среднемесячная зарплата по ВЭД  в Новгородской области в 2017 году</vt:lpstr>
      <vt:lpstr>Налоговая нагрузка по видам экономической деятельности в 2017 году (уплачено налогов/оборот организаций по данным Росстата*100%)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Соколова Елена Николаевна</dc:creator>
  <cp:lastModifiedBy>Бубнова Наталья Михайловна</cp:lastModifiedBy>
  <cp:revision>96</cp:revision>
  <dcterms:created xsi:type="dcterms:W3CDTF">2017-06-06T06:50:19Z</dcterms:created>
  <dcterms:modified xsi:type="dcterms:W3CDTF">2018-08-29T15:51:47Z</dcterms:modified>
</cp:coreProperties>
</file>